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82" r:id="rId2"/>
  </p:sldMasterIdLst>
  <p:notesMasterIdLst>
    <p:notesMasterId r:id="rId26"/>
  </p:notesMasterIdLst>
  <p:handoutMasterIdLst>
    <p:handoutMasterId r:id="rId27"/>
  </p:handoutMasterIdLst>
  <p:sldIdLst>
    <p:sldId id="673" r:id="rId3"/>
    <p:sldId id="1063" r:id="rId4"/>
    <p:sldId id="1041" r:id="rId5"/>
    <p:sldId id="1060" r:id="rId6"/>
    <p:sldId id="1055" r:id="rId7"/>
    <p:sldId id="1057" r:id="rId8"/>
    <p:sldId id="1056" r:id="rId9"/>
    <p:sldId id="1059" r:id="rId10"/>
    <p:sldId id="1061" r:id="rId11"/>
    <p:sldId id="1062" r:id="rId12"/>
    <p:sldId id="1064" r:id="rId13"/>
    <p:sldId id="1065" r:id="rId14"/>
    <p:sldId id="1066" r:id="rId15"/>
    <p:sldId id="1069" r:id="rId16"/>
    <p:sldId id="1070" r:id="rId17"/>
    <p:sldId id="1071" r:id="rId18"/>
    <p:sldId id="1072" r:id="rId19"/>
    <p:sldId id="1073" r:id="rId20"/>
    <p:sldId id="1074" r:id="rId21"/>
    <p:sldId id="1075" r:id="rId22"/>
    <p:sldId id="1076" r:id="rId23"/>
    <p:sldId id="1077" r:id="rId24"/>
    <p:sldId id="258" r:id="rId25"/>
  </p:sldIdLst>
  <p:sldSz cx="9144000" cy="6858000" type="screen4x3"/>
  <p:notesSz cx="7026275" cy="93122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1E6288-3D27-40DD-B99F-EF8B6101D2C1}">
          <p14:sldIdLst>
            <p14:sldId id="673"/>
          </p14:sldIdLst>
        </p14:section>
        <p14:section name="Untitled Section" id="{050FC6C3-2508-4D51-AC84-6A598BD0FCC4}">
          <p14:sldIdLst>
            <p14:sldId id="1063"/>
            <p14:sldId id="1041"/>
            <p14:sldId id="1060"/>
            <p14:sldId id="1055"/>
            <p14:sldId id="1057"/>
            <p14:sldId id="1056"/>
            <p14:sldId id="1059"/>
            <p14:sldId id="1061"/>
            <p14:sldId id="1062"/>
            <p14:sldId id="1064"/>
          </p14:sldIdLst>
        </p14:section>
        <p14:section name="Course Guidelines" id="{756E116B-1975-4795-9F89-610B6ECBAC83}">
          <p14:sldIdLst>
            <p14:sldId id="1065"/>
            <p14:sldId id="1066"/>
            <p14:sldId id="1069"/>
            <p14:sldId id="1070"/>
          </p14:sldIdLst>
        </p14:section>
        <p14:section name="Untitled Section" id="{D5342471-8474-9840-ABCA-5DF74E9494FB}">
          <p14:sldIdLst>
            <p14:sldId id="1071"/>
            <p14:sldId id="1072"/>
            <p14:sldId id="1073"/>
            <p14:sldId id="1074"/>
            <p14:sldId id="1075"/>
            <p14:sldId id="1076"/>
            <p14:sldId id="1077"/>
            <p14:sldId id="258"/>
          </p14:sldIdLst>
        </p14:section>
        <p14:section name="Untitled Section" id="{7EC07269-AC48-4DDC-B335-D67834FAD5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barbera" initials="JAB" lastIdx="4" clrIdx="0"/>
  <p:cmAuthor id="1" name="Santos, Joost Reyes" initials="SJR" lastIdx="1" clrIdx="1"/>
  <p:cmAuthor id="2" name="Santos, Joost Reyes" initials="SJR [2]" lastIdx="1" clrIdx="2"/>
  <p:cmAuthor id="3" name="Santos, Joost Reyes" initials="SJR [3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9900"/>
    <a:srgbClr val="33CC33"/>
    <a:srgbClr val="00FA00"/>
    <a:srgbClr val="FFFF00"/>
    <a:srgbClr val="D2A000"/>
    <a:srgbClr val="7030A0"/>
    <a:srgbClr val="CCFF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441" autoAdjust="0"/>
    <p:restoredTop sz="94591" autoAdjust="0"/>
  </p:normalViewPr>
  <p:slideViewPr>
    <p:cSldViewPr>
      <p:cViewPr varScale="1">
        <p:scale>
          <a:sx n="55" d="100"/>
          <a:sy n="55" d="100"/>
        </p:scale>
        <p:origin x="201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36"/>
    </p:cViewPr>
  </p:sorterViewPr>
  <p:notesViewPr>
    <p:cSldViewPr>
      <p:cViewPr varScale="1">
        <p:scale>
          <a:sx n="79" d="100"/>
          <a:sy n="79" d="100"/>
        </p:scale>
        <p:origin x="390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C8556DEF-5EB1-4454-8771-53B1F9E7115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4614" cy="4652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336" tIns="46668" rIns="93336" bIns="46668" numCol="1" anchor="t" anchorCtr="0" compatLnSpc="1">
            <a:prstTxWarp prst="textNoShape">
              <a:avLst/>
            </a:prstTxWarp>
          </a:bodyPr>
          <a:lstStyle>
            <a:lvl1pPr defTabSz="933634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DF307F4-0503-42A7-9BCE-150B4339743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1664" y="0"/>
            <a:ext cx="3044613" cy="4652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336" tIns="46668" rIns="93336" bIns="46668" numCol="1" anchor="t" anchorCtr="0" compatLnSpc="1">
            <a:prstTxWarp prst="textNoShape">
              <a:avLst/>
            </a:prstTxWarp>
          </a:bodyPr>
          <a:lstStyle>
            <a:lvl1pPr algn="r" defTabSz="933634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9C0FB52B-BE5F-4A46-9B72-C3CE18530A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46980"/>
            <a:ext cx="3044614" cy="4652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336" tIns="46668" rIns="93336" bIns="46668" numCol="1" anchor="b" anchorCtr="0" compatLnSpc="1">
            <a:prstTxWarp prst="textNoShape">
              <a:avLst/>
            </a:prstTxWarp>
          </a:bodyPr>
          <a:lstStyle>
            <a:lvl1pPr defTabSz="933634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1EFB4873-DA0F-407A-B6E4-C094413B798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1664" y="8846980"/>
            <a:ext cx="3044613" cy="4652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336" tIns="46668" rIns="93336" bIns="46668" numCol="1" anchor="b" anchorCtr="0" compatLnSpc="1">
            <a:prstTxWarp prst="textNoShape">
              <a:avLst/>
            </a:prstTxWarp>
          </a:bodyPr>
          <a:lstStyle>
            <a:lvl1pPr algn="r" defTabSz="933634" eaLnBrk="1" hangingPunct="1">
              <a:defRPr sz="1200"/>
            </a:lvl1pPr>
          </a:lstStyle>
          <a:p>
            <a:fld id="{674847E4-09B4-4B48-83FC-468E5F12222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75208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A9CFF11-A9D3-4D72-9825-56694643AE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4614" cy="4652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336" tIns="46668" rIns="93336" bIns="46668" numCol="1" anchor="t" anchorCtr="0" compatLnSpc="1">
            <a:prstTxWarp prst="textNoShape">
              <a:avLst/>
            </a:prstTxWarp>
          </a:bodyPr>
          <a:lstStyle>
            <a:lvl1pPr defTabSz="933634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A81E4E0-F52B-453D-A096-6EE58FEBFBD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81664" y="0"/>
            <a:ext cx="3044613" cy="4652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336" tIns="46668" rIns="93336" bIns="46668" numCol="1" anchor="t" anchorCtr="0" compatLnSpc="1">
            <a:prstTxWarp prst="textNoShape">
              <a:avLst/>
            </a:prstTxWarp>
          </a:bodyPr>
          <a:lstStyle>
            <a:lvl1pPr algn="r" defTabSz="933634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7725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85C91147-6711-41C1-B02F-D89FC920F6A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050" y="4424285"/>
            <a:ext cx="5152178" cy="41892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336" tIns="46668" rIns="93336" bIns="466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FF830C66-7519-47A1-80B3-CB2733EC695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46980"/>
            <a:ext cx="3044614" cy="4652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336" tIns="46668" rIns="93336" bIns="46668" numCol="1" anchor="b" anchorCtr="0" compatLnSpc="1">
            <a:prstTxWarp prst="textNoShape">
              <a:avLst/>
            </a:prstTxWarp>
          </a:bodyPr>
          <a:lstStyle>
            <a:lvl1pPr defTabSz="933634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5" name="Rectangle 7">
            <a:extLst>
              <a:ext uri="{FF2B5EF4-FFF2-40B4-BE49-F238E27FC236}">
                <a16:creationId xmlns:a16="http://schemas.microsoft.com/office/drawing/2014/main" id="{4D75BA03-9772-4FA6-A036-E0EC756B24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1664" y="8846980"/>
            <a:ext cx="3044613" cy="4652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336" tIns="46668" rIns="93336" bIns="46668" numCol="1" anchor="b" anchorCtr="0" compatLnSpc="1">
            <a:prstTxWarp prst="textNoShape">
              <a:avLst/>
            </a:prstTxWarp>
          </a:bodyPr>
          <a:lstStyle>
            <a:lvl1pPr algn="r" defTabSz="933634" eaLnBrk="1" hangingPunct="1">
              <a:defRPr sz="1200"/>
            </a:lvl1pPr>
          </a:lstStyle>
          <a:p>
            <a:fld id="{E16F963B-19AC-4340-ADDD-CEB0D8AD390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580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BF9F9F8-1CCA-49D8-844E-A12D30C88F44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38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BF9F9F8-1CCA-49D8-844E-A12D30C88F44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163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F963B-19AC-4340-ADDD-CEB0D8AD3908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9096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F963B-19AC-4340-ADDD-CEB0D8AD3908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82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F963B-19AC-4340-ADDD-CEB0D8AD3908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203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2" y="1905003"/>
            <a:ext cx="5004197" cy="1378887"/>
          </a:xfrm>
        </p:spPr>
        <p:txBody>
          <a:bodyPr anchor="b"/>
          <a:lstStyle>
            <a:lvl1pPr>
              <a:defRPr sz="27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3505200"/>
            <a:ext cx="428625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125">
                <a:solidFill>
                  <a:schemeClr val="tx2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56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2963335"/>
            <a:ext cx="6607174" cy="1895591"/>
          </a:xfrm>
        </p:spPr>
        <p:txBody>
          <a:bodyPr anchor="t"/>
          <a:lstStyle>
            <a:lvl1pPr algn="ctr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4858925"/>
            <a:ext cx="6607174" cy="627477"/>
          </a:xfrm>
        </p:spPr>
        <p:txBody>
          <a:bodyPr anchor="b"/>
          <a:lstStyle>
            <a:lvl1pPr marL="0" indent="0" algn="ctr">
              <a:buNone/>
              <a:defRPr sz="15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1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536192"/>
            <a:ext cx="3567620" cy="4590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3084" y="1532846"/>
            <a:ext cx="3563416" cy="4590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0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3583607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1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358360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747" y="1532846"/>
            <a:ext cx="358375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1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747" y="2172608"/>
            <a:ext cx="3583752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359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01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62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8546947" cy="594360"/>
          </a:xfrm>
        </p:spPr>
        <p:txBody>
          <a:bodyPr anchor="b"/>
          <a:lstStyle>
            <a:lvl1pPr algn="ctr">
              <a:defRPr sz="165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6096000"/>
            <a:ext cx="8546948" cy="609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1" y="381000"/>
            <a:ext cx="8546948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2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165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30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04914" y="644156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CD858BBC-952B-6145-A519-17EADA5DD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8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2" y="1645920"/>
            <a:ext cx="2438399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586911" y="4048760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4C560A78-57B5-D84C-9970-0DA1819497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lide Number Placeholder 11"/>
          <p:cNvSpPr txBox="1">
            <a:spLocks/>
          </p:cNvSpPr>
          <p:nvPr userDrawn="1"/>
        </p:nvSpPr>
        <p:spPr>
          <a:xfrm>
            <a:off x="104914" y="6441567"/>
            <a:ext cx="21336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858BBC-952B-6145-A519-17EADA5DD025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8926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D3184408-21B2-884B-9E26-054E35533E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5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2963337"/>
            <a:ext cx="6607174" cy="1895591"/>
          </a:xfrm>
        </p:spPr>
        <p:txBody>
          <a:bodyPr anchor="t"/>
          <a:lstStyle>
            <a:lvl1pPr algn="ctr">
              <a:defRPr lang="en-US" dirty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4858927"/>
            <a:ext cx="6607174" cy="627477"/>
          </a:xfrm>
        </p:spPr>
        <p:txBody>
          <a:bodyPr anchor="b"/>
          <a:lstStyle>
            <a:lvl1pPr marL="0" indent="0" algn="ctr">
              <a:buNone/>
              <a:defRPr sz="1125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19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19B27-03EA-489A-B1C5-CB3D5B3F7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1399C-B5EF-49C7-B81A-539AE2F27BD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84D31DE4-3D79-4537-827A-488910F153E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76250" cy="25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94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953246-894E-4AFF-8DBA-055A88ABC5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66737" y="1618262"/>
            <a:ext cx="8388000" cy="3609760"/>
          </a:xfrm>
        </p:spPr>
        <p:txBody>
          <a:bodyPr tIns="0"/>
          <a:lstStyle/>
          <a:p>
            <a:pPr lvl="0"/>
            <a:r>
              <a:rPr lang="en-US" noProof="0"/>
              <a:t>Click to add text or click on icon required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428F21-D19F-4753-B8DE-F5385E93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47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717275"/>
          </p15:clr>
        </p15:guide>
        <p15:guide id="2" orient="horz" pos="799">
          <p15:clr>
            <a:srgbClr val="717275"/>
          </p15:clr>
        </p15:guide>
        <p15:guide id="3" orient="horz" pos="1020">
          <p15:clr>
            <a:srgbClr val="FF96FF"/>
          </p15:clr>
        </p15:guide>
        <p15:guide id="4" orient="horz" pos="3843">
          <p15:clr>
            <a:srgbClr val="FF96FF"/>
          </p15:clr>
        </p15:guide>
        <p15:guide id="5" pos="476">
          <p15:clr>
            <a:srgbClr val="FF96FF"/>
          </p15:clr>
        </p15:guide>
        <p15:guide id="6" pos="7521">
          <p15:clr>
            <a:srgbClr val="FF96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1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F0786-D8FD-437B-A74C-BDE67186DF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0699" y="1854000"/>
            <a:ext cx="8572500" cy="4248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8728F-D5DE-4AE6-9269-8A19BC46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26EC7-996D-4226-8F79-0B6AAFA8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06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9">
          <p15:clr>
            <a:srgbClr val="FBAE40"/>
          </p15:clr>
        </p15:guide>
        <p15:guide id="2" pos="7520">
          <p15:clr>
            <a:srgbClr val="FBAE40"/>
          </p15:clr>
        </p15:guide>
        <p15:guide id="3" orient="horz" pos="465">
          <p15:clr>
            <a:srgbClr val="FBAE40"/>
          </p15:clr>
        </p15:guide>
        <p15:guide id="4" orient="horz" pos="1169">
          <p15:clr>
            <a:srgbClr val="FBAE40"/>
          </p15:clr>
        </p15:guide>
        <p15:guide id="5" orient="horz" pos="3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1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F0786-D8FD-437B-A74C-BDE67186DF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0699" y="1854000"/>
            <a:ext cx="8572500" cy="4248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8728F-D5DE-4AE6-9269-8A19BC46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26EC7-996D-4226-8F79-0B6AAFA8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399C-B5EF-49C7-B81A-539AE2F27BD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0907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9">
          <p15:clr>
            <a:srgbClr val="FBAE40"/>
          </p15:clr>
        </p15:guide>
        <p15:guide id="2" pos="7520">
          <p15:clr>
            <a:srgbClr val="FBAE40"/>
          </p15:clr>
        </p15:guide>
        <p15:guide id="3" orient="horz" pos="465">
          <p15:clr>
            <a:srgbClr val="FBAE40"/>
          </p15:clr>
        </p15:guide>
        <p15:guide id="4" orient="horz" pos="1169">
          <p15:clr>
            <a:srgbClr val="FBAE40"/>
          </p15:clr>
        </p15:guide>
        <p15:guide id="5" orient="horz" pos="3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, 3 line for Copied In Content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23DE-DF0A-45CF-9929-81DBBDC71DC7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788400"/>
            <a:ext cx="8492400" cy="100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1800" baseline="0"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  <a:br>
              <a:rPr lang="en-US" dirty="0"/>
            </a:br>
            <a:r>
              <a:rPr lang="en-US" dirty="0"/>
              <a:t>Title line 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60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1" y="1905002"/>
            <a:ext cx="5004197" cy="1378887"/>
          </a:xfrm>
        </p:spPr>
        <p:txBody>
          <a:bodyPr anchor="b"/>
          <a:lstStyle>
            <a:lvl1pPr>
              <a:defRPr sz="3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3505200"/>
            <a:ext cx="428625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5593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3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3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2" y="149927"/>
            <a:ext cx="7539299" cy="1382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600200"/>
            <a:ext cx="7539299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862899" y="640080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PPT-General11.jpg">
            <a:extLst>
              <a:ext uri="{FF2B5EF4-FFF2-40B4-BE49-F238E27FC236}">
                <a16:creationId xmlns:a16="http://schemas.microsoft.com/office/drawing/2014/main" id="{79BD066C-B1F2-DC41-9717-6580FB4799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24"/>
          <a:stretch/>
        </p:blipFill>
        <p:spPr>
          <a:xfrm rot="16200000">
            <a:off x="5216821" y="2921890"/>
            <a:ext cx="6858001" cy="1014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CABF-0F56-3A4A-83FE-2ED58DA569C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668" y="5957888"/>
            <a:ext cx="725318" cy="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0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defTabSz="514350" rtl="0" eaLnBrk="1" latinLnBrk="0" hangingPunct="1">
        <a:spcBef>
          <a:spcPct val="0"/>
        </a:spcBef>
        <a:buNone/>
        <a:defRPr sz="2250" b="1" i="0" kern="1200" cap="none" spc="-56" baseline="0">
          <a:ln>
            <a:noFill/>
          </a:ln>
          <a:solidFill>
            <a:srgbClr val="004065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92881" indent="-128588" algn="l" defTabSz="514350" rtl="0" eaLnBrk="1" latinLnBrk="0" hangingPunct="1">
        <a:spcBef>
          <a:spcPts val="1053"/>
        </a:spcBef>
        <a:buClr>
          <a:schemeClr val="tx2"/>
        </a:buClr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8588" algn="l" defTabSz="51435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65785" indent="-128588" algn="l" defTabSz="51435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indent="-128588" algn="l" defTabSz="51435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874395" indent="-128588" algn="l" defTabSz="51435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977265" indent="-102870" algn="l" defTabSz="51435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788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02870" algn="l" defTabSz="51435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7pPr>
      <a:lvl8pPr marL="1183005" indent="-102870" algn="l" defTabSz="51435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8pPr>
      <a:lvl9pPr marL="1285875" indent="-102870" algn="l" defTabSz="51435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49926"/>
            <a:ext cx="7539299" cy="1382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0"/>
            <a:ext cx="7539299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862899" y="64008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84408-21B2-884B-9E26-054E35533E0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PPT-General11.jpg">
            <a:extLst>
              <a:ext uri="{FF2B5EF4-FFF2-40B4-BE49-F238E27FC236}">
                <a16:creationId xmlns:a16="http://schemas.microsoft.com/office/drawing/2014/main" id="{79BD066C-B1F2-DC41-9717-6580FB4799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204223" y="2909292"/>
            <a:ext cx="6858001" cy="1039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CABF-0F56-3A4A-83FE-2ED58DA569C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668" y="5957886"/>
            <a:ext cx="725318" cy="736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57870B-EC60-AC89-D61B-4C3965F0A2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77830" y="228600"/>
            <a:ext cx="1209675" cy="147501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80808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36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cap="none" spc="-75" baseline="0">
          <a:ln>
            <a:noFill/>
          </a:ln>
          <a:solidFill>
            <a:srgbClr val="004065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57175" indent="-171450" algn="l" defTabSz="685800" rtl="0" eaLnBrk="1" latinLnBrk="0" hangingPunct="1">
        <a:spcBef>
          <a:spcPts val="1404"/>
        </a:spcBef>
        <a:buClr>
          <a:schemeClr val="tx2"/>
        </a:buClr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indent="-17145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71450" algn="l" defTabSz="6858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440180" indent="-137160" algn="l" defTabSz="6858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" indent="-137160" algn="l" defTabSz="6858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714500" indent="-137160" algn="l" defTabSz="6858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flickr.com/photos/jessyroos/545763737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5FF4B-2CEE-B542-9403-479428EED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449" y="1600200"/>
            <a:ext cx="7310699" cy="1662038"/>
          </a:xfrm>
        </p:spPr>
        <p:txBody>
          <a:bodyPr/>
          <a:lstStyle/>
          <a:p>
            <a:r>
              <a:rPr lang="en-US" dirty="0"/>
              <a:t>EMSE 2801, 4190 &amp; 6801</a:t>
            </a:r>
            <a:br>
              <a:rPr lang="en-US" dirty="0"/>
            </a:br>
            <a:r>
              <a:rPr lang="en-US" dirty="0"/>
              <a:t>AI Use Policy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F63872-D488-7148-B87F-CEECCFAF7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57600"/>
            <a:ext cx="6857999" cy="23554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8/9/2025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Prof. Eric Dano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Email: ericdano@gwu.edu</a:t>
            </a:r>
          </a:p>
        </p:txBody>
      </p:sp>
    </p:spTree>
    <p:extLst>
      <p:ext uri="{BB962C8B-B14F-4D97-AF65-F5344CB8AC3E}">
        <p14:creationId xmlns:p14="http://schemas.microsoft.com/office/powerpoint/2010/main" val="241187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CEC6-B3BF-4A18-8075-57906B07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31" y="380759"/>
            <a:ext cx="7634468" cy="612073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Which story do you want to tell your customer, who is already using 50%RC Steel in some products and needs 80%RC Steel?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CCC10-A53E-42D9-A694-3F4919B37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31" y="1295400"/>
            <a:ext cx="7539299" cy="1143000"/>
          </a:xfrm>
        </p:spPr>
        <p:txBody>
          <a:bodyPr>
            <a:normAutofit/>
          </a:bodyPr>
          <a:lstStyle/>
          <a:p>
            <a:r>
              <a:rPr lang="en-US" sz="2200" dirty="0"/>
              <a:t>A:  %RC BF-BOF Steel &gt; 30% is impossible and the customer must be lying to us about using 50%RC Steel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A861D-18DD-44B5-8E7F-68183DE8A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AE9C88-25CF-4E7B-821D-9A18816F485B}"/>
              </a:ext>
            </a:extLst>
          </p:cNvPr>
          <p:cNvSpPr txBox="1">
            <a:spLocks/>
          </p:cNvSpPr>
          <p:nvPr/>
        </p:nvSpPr>
        <p:spPr>
          <a:xfrm>
            <a:off x="408007" y="2590800"/>
            <a:ext cx="7539299" cy="3352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92881" indent="-128588" algn="l" defTabSz="514350" rtl="0" eaLnBrk="1" latinLnBrk="0" hangingPunct="1">
              <a:spcBef>
                <a:spcPts val="1053"/>
              </a:spcBef>
              <a:buClr>
                <a:schemeClr val="tx2"/>
              </a:buClr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45" indent="-128588" algn="l" defTabSz="51435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5785" indent="-128588" algn="l" defTabSz="51435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90" indent="-128588" algn="l" defTabSz="51435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395" indent="-128588" algn="l" defTabSz="51435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7265" indent="-102870" algn="l" defTabSz="51435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135" indent="-102870" algn="l" defTabSz="51435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83005" indent="-102870" algn="l" defTabSz="51435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5875" indent="-102870" algn="l" defTabSz="51435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B:  50%RC BF-BOF Steel is possible based on current technology improvements to the BF-BOF process (provide list of improvements).  Getting 80% BF-BOF Steel will be difficult due to the fundamental BF-BOF process limitations (list limitations).  However, there are currently  technology improvements being made to the EAF steel process to allow JIS G3302 compliant steel to be made at high %RC levels (list EAF improvements).  The customer should closely follow the roadmaps for BF-BOF and EAF steel to determine which technology is the most appropriate for a desired %RC content.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0C9B8-1DCC-427C-8B82-42E1B9104907}"/>
              </a:ext>
            </a:extLst>
          </p:cNvPr>
          <p:cNvSpPr txBox="1"/>
          <p:nvPr/>
        </p:nvSpPr>
        <p:spPr>
          <a:xfrm>
            <a:off x="442731" y="2055167"/>
            <a:ext cx="725346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Horrible use of AI w/ No Literature review or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A8181-F03D-42FD-8DB3-5DB09F39038F}"/>
              </a:ext>
            </a:extLst>
          </p:cNvPr>
          <p:cNvSpPr txBox="1"/>
          <p:nvPr/>
        </p:nvSpPr>
        <p:spPr>
          <a:xfrm>
            <a:off x="533400" y="5786735"/>
            <a:ext cx="725346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Great use of AI to dig down and find the desired information AND sources to pull for the Lit Review so that the findings can be Validated</a:t>
            </a:r>
          </a:p>
        </p:txBody>
      </p:sp>
    </p:spTree>
    <p:extLst>
      <p:ext uri="{BB962C8B-B14F-4D97-AF65-F5344CB8AC3E}">
        <p14:creationId xmlns:p14="http://schemas.microsoft.com/office/powerpoint/2010/main" val="166179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8DCA-4E4E-478E-8430-C7AE962B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Example Take-Aways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574C1-BFF0-40D8-B60F-E42FB0950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95400"/>
            <a:ext cx="7539299" cy="4800600"/>
          </a:xfrm>
        </p:spPr>
        <p:txBody>
          <a:bodyPr>
            <a:normAutofit fontScale="92500" lnSpcReduction="10000"/>
          </a:bodyPr>
          <a:lstStyle/>
          <a:p>
            <a:pPr marL="64293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Do . . . </a:t>
            </a:r>
          </a:p>
          <a:p>
            <a:r>
              <a:rPr lang="en-US" sz="2400" dirty="0"/>
              <a:t> Let AI help find sources of information</a:t>
            </a:r>
          </a:p>
          <a:p>
            <a:r>
              <a:rPr lang="en-US" sz="2400" dirty="0"/>
              <a:t> Use AI to find information unobtainable form legacy means (library, internet)</a:t>
            </a:r>
          </a:p>
          <a:p>
            <a:r>
              <a:rPr lang="en-US" sz="2400" dirty="0"/>
              <a:t> Do use AI as a co-pilot to assist you (find sources, assess your submittals, Create figures, etc.)</a:t>
            </a:r>
          </a:p>
          <a:p>
            <a:pPr marL="64293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Don’t . . . </a:t>
            </a:r>
          </a:p>
          <a:p>
            <a:r>
              <a:rPr lang="en-US" sz="2400" dirty="0"/>
              <a:t> Trust AI without verification </a:t>
            </a:r>
          </a:p>
          <a:p>
            <a:r>
              <a:rPr lang="en-US" sz="2400" dirty="0"/>
              <a:t> Use AI text as your text.  Learn from the AI responses and then write your unique version in the text</a:t>
            </a:r>
          </a:p>
          <a:p>
            <a:r>
              <a:rPr lang="en-US" sz="2400" dirty="0"/>
              <a:t> Use AI results without reading the sources and ensuring the source is sufficient and validated by other sources</a:t>
            </a:r>
          </a:p>
          <a:p>
            <a:pPr marL="64293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A493-6954-443E-9A10-7FF34D9ED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2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A4A3-6AB7-4E42-6994-E4CBCAF8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33D39-F191-294F-63F5-64AE3327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95600"/>
            <a:ext cx="6607174" cy="838200"/>
          </a:xfrm>
        </p:spPr>
        <p:txBody>
          <a:bodyPr/>
          <a:lstStyle/>
          <a:p>
            <a:r>
              <a:rPr lang="en-US" altLang="zh-CN" sz="3600" dirty="0">
                <a:ea typeface="SimSun" panose="02010600030101010101" pitchFamily="2" charset="-122"/>
              </a:rPr>
              <a:t>Documenting AI Use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596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8DCA-4E4E-478E-8430-C7AE962B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455963"/>
            <a:ext cx="7828057" cy="612073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All AI Use must be documented (ex Prompt #1)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574C1-BFF0-40D8-B60F-E42FB0950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296502"/>
            <a:ext cx="7974710" cy="4800600"/>
          </a:xfrm>
        </p:spPr>
        <p:txBody>
          <a:bodyPr>
            <a:normAutofit/>
          </a:bodyPr>
          <a:lstStyle/>
          <a:p>
            <a:pPr marL="64293" indent="0">
              <a:buNone/>
            </a:pPr>
            <a:r>
              <a:rPr lang="en-US" sz="2400" dirty="0"/>
              <a:t>In text, AI references will be called out in circular brackets and expanded upon in the AI Appendix in written reports:</a:t>
            </a:r>
          </a:p>
          <a:p>
            <a:pPr marL="64293" indent="0">
              <a:buNone/>
            </a:pPr>
            <a:endParaRPr lang="en-US" sz="1000" dirty="0"/>
          </a:p>
          <a:p>
            <a:pPr marL="64293" indent="0">
              <a:buNone/>
            </a:pPr>
            <a:r>
              <a:rPr lang="en-US" sz="2000" dirty="0"/>
              <a:t>Pushing Percent recycled content in BF-BOF Steel to 50% recycled content will require the following technology and supply chain improvements [1],[2],(1):</a:t>
            </a:r>
          </a:p>
          <a:p>
            <a:pPr marL="576263" lvl="1"/>
            <a:r>
              <a:rPr lang="en-US" sz="1600" dirty="0"/>
              <a:t> Preheating Scrap Steel for BF-BOF</a:t>
            </a:r>
          </a:p>
          <a:p>
            <a:pPr marL="576263" lvl="1"/>
            <a:r>
              <a:rPr lang="en-US" sz="1600" dirty="0"/>
              <a:t>Enhanced charging (i.e. feeding) of steel into the BOF</a:t>
            </a:r>
          </a:p>
          <a:p>
            <a:pPr marL="576263" lvl="1"/>
            <a:r>
              <a:rPr lang="en-US" sz="1600" dirty="0"/>
              <a:t>Enhance control systems</a:t>
            </a:r>
          </a:p>
          <a:p>
            <a:pPr marL="576263" lvl="1"/>
            <a:r>
              <a:rPr lang="en-US" sz="1600" dirty="0"/>
              <a:t>Using accelerants in the BF-BOF process</a:t>
            </a:r>
          </a:p>
          <a:p>
            <a:pPr marL="576263" lvl="1"/>
            <a:r>
              <a:rPr lang="en-US" sz="1600" dirty="0"/>
              <a:t>Use of Energy Optimized Furnaces</a:t>
            </a:r>
          </a:p>
          <a:p>
            <a:pPr marL="576263" lvl="1"/>
            <a:r>
              <a:rPr lang="en-US" sz="1600" dirty="0"/>
              <a:t>Using cleaner scrap (i.e. supply chain of high quality steel scrap) </a:t>
            </a:r>
          </a:p>
          <a:p>
            <a:endParaRPr lang="en-US" sz="2400" dirty="0"/>
          </a:p>
          <a:p>
            <a:pPr marL="64293" indent="0">
              <a:buNone/>
            </a:pPr>
            <a:endParaRPr lang="en-US" sz="2400" dirty="0"/>
          </a:p>
          <a:p>
            <a:pPr marL="64293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A493-6954-443E-9A10-7FF34D9ED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8DCA-4E4E-478E-8430-C7AE962B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4" y="389752"/>
            <a:ext cx="7310701" cy="612073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All AI Use must be documented (cont.)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574C1-BFF0-40D8-B60F-E42FB0950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03" y="1028700"/>
            <a:ext cx="7721996" cy="4800600"/>
          </a:xfrm>
        </p:spPr>
        <p:txBody>
          <a:bodyPr>
            <a:normAutofit fontScale="92500" lnSpcReduction="20000"/>
          </a:bodyPr>
          <a:lstStyle/>
          <a:p>
            <a:pPr marL="64293" indent="0">
              <a:buNone/>
            </a:pPr>
            <a:r>
              <a:rPr lang="en-US" sz="2000" dirty="0"/>
              <a:t>References from the AI search must be listed.  In this example, Ref [1] and [2] were found from AI Search (1)</a:t>
            </a:r>
          </a:p>
          <a:p>
            <a:pPr marL="914400" indent="0">
              <a:buNone/>
            </a:pPr>
            <a:r>
              <a:rPr lang="en-US" sz="1400" dirty="0"/>
              <a:t>Pushing Percent recycled content in BF-BOF Steel to 50% recycled content will require the following technology and supply chain improvements [1],[2],(1):</a:t>
            </a:r>
          </a:p>
          <a:p>
            <a:pPr marL="1430338" lvl="1" indent="-168275"/>
            <a:r>
              <a:rPr lang="en-US" sz="1100" dirty="0"/>
              <a:t>Preheating Scrap Steel for BF-BOF</a:t>
            </a:r>
          </a:p>
          <a:p>
            <a:pPr marL="1430338" lvl="1" indent="-168275"/>
            <a:r>
              <a:rPr lang="en-US" sz="1100" dirty="0"/>
              <a:t>Enhanced charging (i.e. feeding) of steel into the BOF</a:t>
            </a:r>
          </a:p>
          <a:p>
            <a:pPr marL="1430338" lvl="1" indent="-168275"/>
            <a:r>
              <a:rPr lang="en-US" sz="1100" dirty="0"/>
              <a:t>Enhance control systems</a:t>
            </a:r>
          </a:p>
          <a:p>
            <a:pPr marL="1430338" lvl="1" indent="-168275"/>
            <a:r>
              <a:rPr lang="en-US" sz="1100" dirty="0"/>
              <a:t>Using accelerants in the BF-BOF process</a:t>
            </a:r>
          </a:p>
          <a:p>
            <a:pPr marL="1430338" lvl="1" indent="-168275"/>
            <a:r>
              <a:rPr lang="en-US" sz="1100" dirty="0"/>
              <a:t>Use of Energy Optimized Furnaces</a:t>
            </a:r>
          </a:p>
          <a:p>
            <a:pPr marL="1430338" lvl="1" indent="-168275"/>
            <a:r>
              <a:rPr lang="en-US" sz="1100" dirty="0"/>
              <a:t>Using cleaner scrap (i.e. supply chain of high quality steel scrap) </a:t>
            </a:r>
          </a:p>
          <a:p>
            <a:pPr marL="1430338" lvl="1" indent="-168275"/>
            <a:endParaRPr lang="en-US" sz="1100" dirty="0"/>
          </a:p>
          <a:p>
            <a:pPr marL="64293" indent="0" algn="ctr">
              <a:buNone/>
            </a:pPr>
            <a:r>
              <a:rPr lang="en-US" sz="2400" dirty="0"/>
              <a:t> </a:t>
            </a:r>
          </a:p>
          <a:p>
            <a:pPr marL="64293" indent="0" algn="ctr">
              <a:buNone/>
            </a:pPr>
            <a:r>
              <a:rPr lang="en-US" sz="2400" dirty="0"/>
              <a:t>Bibliography</a:t>
            </a:r>
          </a:p>
          <a:p>
            <a:pPr marL="347663" indent="-284163">
              <a:buNone/>
            </a:pPr>
            <a:r>
              <a:rPr lang="en-US" sz="1600" dirty="0"/>
              <a:t>[1] M. </a:t>
            </a:r>
            <a:r>
              <a:rPr lang="en-US" sz="1600" dirty="0" err="1"/>
              <a:t>Rumsa</a:t>
            </a:r>
            <a:r>
              <a:rPr lang="en-US" sz="1600" dirty="0"/>
              <a:t>, M. John, W. Biswas, “Global steel decarbonization roadmaps: Near-zero by 2050,” Elsevier, Environmental Impact Assessment Review, vol. 112, 107807, 2025.</a:t>
            </a:r>
          </a:p>
          <a:p>
            <a:pPr marL="347663" indent="-284163">
              <a:buNone/>
            </a:pPr>
            <a:r>
              <a:rPr lang="en-US" sz="1600" dirty="0"/>
              <a:t>[2] B. </a:t>
            </a:r>
            <a:r>
              <a:rPr lang="en-US" sz="1600" dirty="0" err="1"/>
              <a:t>Voraberger</a:t>
            </a:r>
            <a:r>
              <a:rPr lang="en-US" sz="1600" dirty="0"/>
              <a:t>, et. al., “Green LD (BOF) Steelmaking—Reduced CO2 Emissions via Increased Scrap Rate,” Metals, 12(3), 466, March 2022.</a:t>
            </a:r>
          </a:p>
          <a:p>
            <a:pPr marL="347663" indent="-284163">
              <a:buNone/>
            </a:pPr>
            <a:br>
              <a:rPr lang="en-US" sz="1600" dirty="0"/>
            </a:br>
            <a:endParaRPr lang="en-US" sz="1600" dirty="0"/>
          </a:p>
          <a:p>
            <a:pPr marL="64293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A493-6954-443E-9A10-7FF34D9ED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36D713-085A-4C28-90C7-4F93845CD040}"/>
              </a:ext>
            </a:extLst>
          </p:cNvPr>
          <p:cNvCxnSpPr/>
          <p:nvPr/>
        </p:nvCxnSpPr>
        <p:spPr>
          <a:xfrm>
            <a:off x="312335" y="3276600"/>
            <a:ext cx="7467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276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8DCA-4E4E-478E-8430-C7AE962B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4" y="389752"/>
            <a:ext cx="7310701" cy="612073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All AI Use must be documented (cont.)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574C1-BFF0-40D8-B60F-E42FB0950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03" y="1028700"/>
            <a:ext cx="7721996" cy="4800600"/>
          </a:xfrm>
        </p:spPr>
        <p:txBody>
          <a:bodyPr>
            <a:normAutofit fontScale="92500" lnSpcReduction="20000"/>
          </a:bodyPr>
          <a:lstStyle/>
          <a:p>
            <a:pPr marL="64293" indent="0" algn="ctr">
              <a:buNone/>
            </a:pPr>
            <a:r>
              <a:rPr lang="en-US" sz="2400" dirty="0"/>
              <a:t> Appendix # - AI Interactions</a:t>
            </a:r>
          </a:p>
          <a:p>
            <a:pPr marL="457200" indent="-452438">
              <a:buAutoNum type="arabicParenBoth"/>
            </a:pPr>
            <a:r>
              <a:rPr lang="en-US" b="1" dirty="0"/>
              <a:t>Search Title: </a:t>
            </a:r>
          </a:p>
          <a:p>
            <a:pPr marL="171926" lvl="1" indent="0">
              <a:buNone/>
            </a:pPr>
            <a:r>
              <a:rPr lang="en-US" sz="1375" dirty="0"/>
              <a:t>             50% recycled content Steel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Prompt(s) or customizations used:</a:t>
            </a:r>
          </a:p>
          <a:p>
            <a:pPr marL="0" indent="0">
              <a:buNone/>
            </a:pPr>
            <a:r>
              <a:rPr lang="en-US" sz="1600" dirty="0"/>
              <a:t>	   Can Recent Advancements enable 50% recycled content in BF-BOF Steel?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Files entered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   None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References found and used</a:t>
            </a:r>
            <a:r>
              <a:rPr lang="en-US" dirty="0"/>
              <a:t>:   [1], [2]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Summary Findings</a:t>
            </a:r>
            <a:r>
              <a:rPr lang="en-US" dirty="0"/>
              <a:t>:</a:t>
            </a:r>
          </a:p>
          <a:p>
            <a:pPr marL="627063" indent="0">
              <a:buNone/>
            </a:pPr>
            <a:r>
              <a:rPr lang="en-US" sz="1600" dirty="0"/>
              <a:t>50%RC BF-BOF Steel is possible based on current technology improvements to the 	    BF-BOF process (provide list of improvements)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References supporting data Validation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[1] and [2] were validated with EMSE ME materials SME, I. M. SME, Ph.D. and also align 	with other steel industry information on BF-BOF tech insertion e.g.: </a:t>
            </a:r>
          </a:p>
          <a:p>
            <a:pPr marL="347663" indent="-284163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00FF"/>
                </a:solidFill>
              </a:rPr>
              <a:t>https://www.aist.org/AIST/aist/AIST/Conferences_Exhibitions/AISTech/Transactions/10715-398.pdf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A493-6954-443E-9A10-7FF34D9ED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5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A4A3-6AB7-4E42-6994-E4CBCAF8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33D39-F191-294F-63F5-64AE3327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4600"/>
            <a:ext cx="6607174" cy="1600200"/>
          </a:xfrm>
        </p:spPr>
        <p:txBody>
          <a:bodyPr/>
          <a:lstStyle/>
          <a:p>
            <a:r>
              <a:rPr lang="en-US" altLang="zh-CN" sz="3600" dirty="0">
                <a:ea typeface="SimSun" panose="02010600030101010101" pitchFamily="2" charset="-122"/>
              </a:rPr>
              <a:t>Not AI, But . . . .</a:t>
            </a:r>
            <a:br>
              <a:rPr lang="en-US" altLang="zh-CN" sz="3600" dirty="0">
                <a:ea typeface="SimSun" panose="02010600030101010101" pitchFamily="2" charset="-122"/>
              </a:rPr>
            </a:br>
            <a:br>
              <a:rPr lang="en-US" altLang="zh-CN" sz="3600" dirty="0">
                <a:ea typeface="SimSun" panose="02010600030101010101" pitchFamily="2" charset="-122"/>
              </a:rPr>
            </a:br>
            <a:r>
              <a:rPr lang="en-US" altLang="zh-CN" sz="3600" dirty="0">
                <a:ea typeface="SimSun" panose="02010600030101010101" pitchFamily="2" charset="-122"/>
              </a:rPr>
              <a:t>. . . . This will really help you!!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967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8DCA-4E4E-478E-8430-C7AE962B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455963"/>
            <a:ext cx="7828057" cy="612073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Python </a:t>
            </a:r>
            <a:r>
              <a:rPr lang="en-US" sz="3200" dirty="0" err="1">
                <a:solidFill>
                  <a:srgbClr val="0070C0"/>
                </a:solidFill>
              </a:rPr>
              <a:t>SE_Lib</a:t>
            </a:r>
            <a:r>
              <a:rPr lang="en-US" sz="3200" dirty="0">
                <a:solidFill>
                  <a:srgbClr val="0070C0"/>
                </a:solidFill>
              </a:rPr>
              <a:t> provides powerful tools to assist capstones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574C1-BFF0-40D8-B60F-E42FB0950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4000"/>
            <a:ext cx="7539299" cy="4800600"/>
          </a:xfrm>
        </p:spPr>
        <p:txBody>
          <a:bodyPr>
            <a:normAutofit/>
          </a:bodyPr>
          <a:lstStyle/>
          <a:p>
            <a:r>
              <a:rPr lang="en-US" sz="2400" dirty="0"/>
              <a:t>Install library using:  </a:t>
            </a:r>
            <a:r>
              <a:rPr lang="en-US" sz="2000" dirty="0">
                <a:solidFill>
                  <a:srgbClr val="0000FF"/>
                </a:solidFill>
              </a:rPr>
              <a:t>pip install -q se-lib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sz="2400" dirty="0"/>
              <a:t>Include library using:  </a:t>
            </a:r>
            <a:r>
              <a:rPr lang="en-US" sz="2000" dirty="0">
                <a:solidFill>
                  <a:srgbClr val="FF00FF"/>
                </a:solidFill>
              </a:rPr>
              <a:t>import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err="1"/>
              <a:t>selib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FF00FF"/>
                </a:solidFill>
              </a:rPr>
              <a:t>as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se</a:t>
            </a:r>
          </a:p>
          <a:p>
            <a:r>
              <a:rPr lang="en-US" sz="2400" dirty="0"/>
              <a:t>Create from text:</a:t>
            </a:r>
          </a:p>
          <a:p>
            <a:pPr lvl="1"/>
            <a:r>
              <a:rPr lang="en-US" sz="2175" dirty="0"/>
              <a:t>  Sequence diagram</a:t>
            </a:r>
          </a:p>
          <a:p>
            <a:pPr lvl="1"/>
            <a:r>
              <a:rPr lang="en-US" sz="2175" dirty="0"/>
              <a:t>  Use Case diagram</a:t>
            </a:r>
          </a:p>
          <a:p>
            <a:pPr lvl="1"/>
            <a:r>
              <a:rPr lang="en-US" sz="2175" dirty="0"/>
              <a:t> Activity diagram</a:t>
            </a:r>
          </a:p>
          <a:p>
            <a:pPr lvl="1"/>
            <a:r>
              <a:rPr lang="en-US" sz="2175" dirty="0"/>
              <a:t> Stock &amp; Flows </a:t>
            </a:r>
          </a:p>
          <a:p>
            <a:pPr lvl="1"/>
            <a:r>
              <a:rPr lang="en-US" sz="2175" dirty="0"/>
              <a:t> Causal Loop</a:t>
            </a:r>
          </a:p>
          <a:p>
            <a:pPr lvl="1"/>
            <a:r>
              <a:rPr lang="en-US" sz="2175" dirty="0"/>
              <a:t> Fault Tree</a:t>
            </a:r>
          </a:p>
          <a:p>
            <a:pPr lvl="1"/>
            <a:r>
              <a:rPr lang="en-US" sz="2175" dirty="0"/>
              <a:t> Critical Path analysis</a:t>
            </a:r>
          </a:p>
          <a:p>
            <a:pPr lvl="1"/>
            <a:endParaRPr lang="en-US" sz="2175" dirty="0"/>
          </a:p>
          <a:p>
            <a:pPr marL="64293" indent="0">
              <a:buNone/>
            </a:pPr>
            <a:endParaRPr lang="en-US" sz="2400" dirty="0"/>
          </a:p>
          <a:p>
            <a:pPr marL="64293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A493-6954-443E-9A10-7FF34D9ED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5352E-392F-48C3-9594-3099E13C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743200"/>
            <a:ext cx="5184648" cy="2721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82DAD-5C86-4430-B027-C0A159D654C8}"/>
              </a:ext>
            </a:extLst>
          </p:cNvPr>
          <p:cNvSpPr txBox="1"/>
          <p:nvPr/>
        </p:nvSpPr>
        <p:spPr>
          <a:xfrm>
            <a:off x="523914" y="5909101"/>
            <a:ext cx="7253469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Google </a:t>
            </a:r>
            <a:r>
              <a:rPr lang="en-US" sz="2000" dirty="0" err="1"/>
              <a:t>Colab</a:t>
            </a:r>
            <a:r>
              <a:rPr lang="en-US" sz="2000" dirty="0"/>
              <a:t> can be used like </a:t>
            </a:r>
            <a:r>
              <a:rPr lang="en-US" sz="2000" dirty="0" err="1"/>
              <a:t>Jupyter</a:t>
            </a:r>
            <a:r>
              <a:rPr lang="en-US" sz="2000" dirty="0"/>
              <a:t> Notebooks to develop Python code and use the </a:t>
            </a:r>
            <a:r>
              <a:rPr lang="en-US" sz="2000" dirty="0" err="1"/>
              <a:t>selib</a:t>
            </a:r>
            <a:r>
              <a:rPr lang="en-US" sz="2000" dirty="0"/>
              <a:t> libraries to create SE artifacts</a:t>
            </a:r>
          </a:p>
        </p:txBody>
      </p:sp>
    </p:spTree>
    <p:extLst>
      <p:ext uri="{BB962C8B-B14F-4D97-AF65-F5344CB8AC3E}">
        <p14:creationId xmlns:p14="http://schemas.microsoft.com/office/powerpoint/2010/main" val="334885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553C4-CC8C-4D87-8D9B-6920BB3F3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42705-2F7D-4F50-A203-B4DED1F91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6" t="18254" r="66667" b="7143"/>
          <a:stretch/>
        </p:blipFill>
        <p:spPr>
          <a:xfrm>
            <a:off x="271100" y="0"/>
            <a:ext cx="4069407" cy="6595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A0528-5CF9-40AC-8853-CF1EF2358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23016" r="51667" b="18254"/>
          <a:stretch/>
        </p:blipFill>
        <p:spPr>
          <a:xfrm>
            <a:off x="4502962" y="1524000"/>
            <a:ext cx="4369938" cy="39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6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553C4-CC8C-4D87-8D9B-6920BB3F3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47573-6903-43DD-98EE-63C06556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23016" r="73333" b="21428"/>
          <a:stretch/>
        </p:blipFill>
        <p:spPr>
          <a:xfrm>
            <a:off x="304800" y="196131"/>
            <a:ext cx="3733800" cy="622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AFB4C-988E-46CB-BE71-E15A32983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t="21429" r="70833" b="15079"/>
          <a:stretch/>
        </p:blipFill>
        <p:spPr>
          <a:xfrm>
            <a:off x="4191001" y="330202"/>
            <a:ext cx="3733799" cy="62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A4A3-6AB7-4E42-6994-E4CBCAF8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33D39-F191-294F-63F5-64AE3327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95600"/>
            <a:ext cx="6607174" cy="838200"/>
          </a:xfrm>
        </p:spPr>
        <p:txBody>
          <a:bodyPr/>
          <a:lstStyle/>
          <a:p>
            <a:r>
              <a:rPr lang="en-US" altLang="zh-CN" sz="3600" dirty="0">
                <a:ea typeface="SimSun" panose="02010600030101010101" pitchFamily="2" charset="-122"/>
              </a:rPr>
              <a:t>Overview and AI Use 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6256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553C4-CC8C-4D87-8D9B-6920BB3F3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F1148-5E61-4839-9915-5549869CC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21429" r="73968" b="24603"/>
          <a:stretch/>
        </p:blipFill>
        <p:spPr>
          <a:xfrm>
            <a:off x="304800" y="228600"/>
            <a:ext cx="38100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DF71C-6E08-4E70-B76B-4139A285C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3" t="19841" r="55000" b="11905"/>
          <a:stretch/>
        </p:blipFill>
        <p:spPr>
          <a:xfrm>
            <a:off x="4384157" y="609600"/>
            <a:ext cx="457908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7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553C4-CC8C-4D87-8D9B-6920BB3F3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7915E-4992-40F5-AAC1-AB7389770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23015" r="65833" b="7143"/>
          <a:stretch/>
        </p:blipFill>
        <p:spPr>
          <a:xfrm>
            <a:off x="152400" y="76199"/>
            <a:ext cx="4572001" cy="6705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F70B4-9B75-4339-890C-CE3672A4E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42063" r="45833" b="16667"/>
          <a:stretch/>
        </p:blipFill>
        <p:spPr>
          <a:xfrm>
            <a:off x="3886200" y="304800"/>
            <a:ext cx="425547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553C4-CC8C-4D87-8D9B-6920BB3F3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D418B-B535-4F2C-A087-E15E8D41E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29365" r="42500" b="8730"/>
          <a:stretch/>
        </p:blipFill>
        <p:spPr>
          <a:xfrm>
            <a:off x="304800" y="381000"/>
            <a:ext cx="6604000" cy="495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C4EBDB-6BC2-47A9-AA4B-D135EACA6DB7}"/>
              </a:ext>
            </a:extLst>
          </p:cNvPr>
          <p:cNvSpPr txBox="1"/>
          <p:nvPr/>
        </p:nvSpPr>
        <p:spPr>
          <a:xfrm>
            <a:off x="523914" y="5909101"/>
            <a:ext cx="7253469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AI can be used through Python interfaces to check and make recommendations on artifacts</a:t>
            </a:r>
          </a:p>
        </p:txBody>
      </p:sp>
    </p:spTree>
    <p:extLst>
      <p:ext uri="{BB962C8B-B14F-4D97-AF65-F5344CB8AC3E}">
        <p14:creationId xmlns:p14="http://schemas.microsoft.com/office/powerpoint/2010/main" val="2686209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>
            <a:extLst>
              <a:ext uri="{FF2B5EF4-FFF2-40B4-BE49-F238E27FC236}">
                <a16:creationId xmlns:a16="http://schemas.microsoft.com/office/drawing/2014/main" id="{86287B25-D8D1-E460-403C-7AE5C3F0E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4" y="1096396"/>
            <a:ext cx="7869706" cy="465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33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42900" y="232416"/>
            <a:ext cx="7539299" cy="535873"/>
          </a:xfrm>
          <a:ln>
            <a:noFill/>
          </a:ln>
        </p:spPr>
        <p:txBody>
          <a:bodyPr/>
          <a:lstStyle/>
          <a:p>
            <a:r>
              <a:rPr lang="en-US" altLang="en-US" sz="3200" dirty="0">
                <a:solidFill>
                  <a:srgbClr val="0070C0"/>
                </a:solidFill>
              </a:rPr>
              <a:t>Why an AI Policy?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6503A7-7FBA-B732-DEDC-005902C0E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73DF0-A0A1-46F2-8DDF-70DF210C5BE3}"/>
              </a:ext>
            </a:extLst>
          </p:cNvPr>
          <p:cNvSpPr txBox="1"/>
          <p:nvPr/>
        </p:nvSpPr>
        <p:spPr>
          <a:xfrm>
            <a:off x="198699" y="808700"/>
            <a:ext cx="768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Graduating engineers will be expected to be able to use AI as a “co-pilot” to assist and improve their SE artifacts . . 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EDC3F-899F-4F14-A501-6A8D8F0CFBCB}"/>
              </a:ext>
            </a:extLst>
          </p:cNvPr>
          <p:cNvSpPr txBox="1"/>
          <p:nvPr/>
        </p:nvSpPr>
        <p:spPr>
          <a:xfrm>
            <a:off x="312999" y="5451901"/>
            <a:ext cx="768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  but, AI does not replace detailed literature reviews, finding/reading multiple sources and information validation!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CB4D9-F47F-4C72-8E69-4C918D5B6C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7778" r="10834" b="33333"/>
          <a:stretch/>
        </p:blipFill>
        <p:spPr>
          <a:xfrm>
            <a:off x="150148" y="1680865"/>
            <a:ext cx="8634671" cy="3653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03915" y="223295"/>
            <a:ext cx="7539299" cy="535873"/>
          </a:xfrm>
          <a:ln>
            <a:noFill/>
          </a:ln>
        </p:spPr>
        <p:txBody>
          <a:bodyPr/>
          <a:lstStyle/>
          <a:p>
            <a:r>
              <a:rPr lang="en-US" altLang="en-US" sz="3200" dirty="0">
                <a:solidFill>
                  <a:srgbClr val="0070C0"/>
                </a:solidFill>
              </a:rPr>
              <a:t>AI expands access to millions of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6503A7-7FBA-B732-DEDC-005902C0E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9BA24-227C-40A5-8429-78E819058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7057" y="1460722"/>
            <a:ext cx="1276591" cy="1702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D15A-6E01-4899-87E6-F20A06130D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33" t="18254" r="8333" b="11905"/>
          <a:stretch/>
        </p:blipFill>
        <p:spPr>
          <a:xfrm>
            <a:off x="2667000" y="1289111"/>
            <a:ext cx="2819400" cy="18515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B22B3-65BE-47A3-8892-278B257A84EE}"/>
              </a:ext>
            </a:extLst>
          </p:cNvPr>
          <p:cNvSpPr/>
          <p:nvPr/>
        </p:nvSpPr>
        <p:spPr>
          <a:xfrm>
            <a:off x="5410200" y="762000"/>
            <a:ext cx="3581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Image source: https://content.expert.ai/blog/enterprise-llms-of-the-future-bigger-is-not-better/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C59A8-FB43-4506-84D8-258C4F7DB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67" t="23491" r="31667" b="793"/>
          <a:stretch/>
        </p:blipFill>
        <p:spPr>
          <a:xfrm>
            <a:off x="6019800" y="1330548"/>
            <a:ext cx="2819400" cy="1894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8172BB-F9C5-49A4-B8B9-12A97CDCA2DF}"/>
              </a:ext>
            </a:extLst>
          </p:cNvPr>
          <p:cNvSpPr txBox="1"/>
          <p:nvPr/>
        </p:nvSpPr>
        <p:spPr>
          <a:xfrm>
            <a:off x="585848" y="330980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10s of 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391BC-C500-4343-B70D-A2C52C81BF7A}"/>
              </a:ext>
            </a:extLst>
          </p:cNvPr>
          <p:cNvSpPr txBox="1"/>
          <p:nvPr/>
        </p:nvSpPr>
        <p:spPr>
          <a:xfrm>
            <a:off x="3082965" y="3299164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1,000s of 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EBC75-25F1-42EF-96F4-1F49846E3623}"/>
              </a:ext>
            </a:extLst>
          </p:cNvPr>
          <p:cNvSpPr txBox="1"/>
          <p:nvPr/>
        </p:nvSpPr>
        <p:spPr>
          <a:xfrm>
            <a:off x="6439704" y="3299164"/>
            <a:ext cx="197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1,000,000s of sources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1A32922-34D5-4F36-86F9-19D9B2D70C5A}"/>
              </a:ext>
            </a:extLst>
          </p:cNvPr>
          <p:cNvSpPr/>
          <p:nvPr/>
        </p:nvSpPr>
        <p:spPr>
          <a:xfrm>
            <a:off x="2209800" y="1968882"/>
            <a:ext cx="228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E0F720-D4F7-4587-A924-7FBE6D120863}"/>
              </a:ext>
            </a:extLst>
          </p:cNvPr>
          <p:cNvSpPr/>
          <p:nvPr/>
        </p:nvSpPr>
        <p:spPr>
          <a:xfrm>
            <a:off x="5638799" y="1968882"/>
            <a:ext cx="228600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B6074-C1EF-450B-B3E7-07C68CE0FC7C}"/>
              </a:ext>
            </a:extLst>
          </p:cNvPr>
          <p:cNvSpPr txBox="1"/>
          <p:nvPr/>
        </p:nvSpPr>
        <p:spPr>
          <a:xfrm>
            <a:off x="0" y="3748053"/>
            <a:ext cx="127659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Coverage/</a:t>
            </a:r>
          </a:p>
          <a:p>
            <a:r>
              <a:rPr lang="en-US" sz="1600" dirty="0"/>
              <a:t>Speed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Prompts</a:t>
            </a:r>
          </a:p>
          <a:p>
            <a:endParaRPr lang="en-US" sz="1600" dirty="0"/>
          </a:p>
          <a:p>
            <a:endParaRPr lang="en-US" dirty="0"/>
          </a:p>
          <a:p>
            <a:r>
              <a:rPr lang="en-US" sz="1600" dirty="0"/>
              <a:t>Trust</a:t>
            </a:r>
          </a:p>
          <a:p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4FAC73-36E6-459A-83DE-76E7747AAC62}"/>
              </a:ext>
            </a:extLst>
          </p:cNvPr>
          <p:cNvSpPr/>
          <p:nvPr/>
        </p:nvSpPr>
        <p:spPr>
          <a:xfrm>
            <a:off x="990600" y="5562600"/>
            <a:ext cx="7543800" cy="307777"/>
          </a:xfrm>
          <a:prstGeom prst="rect">
            <a:avLst/>
          </a:prstGeom>
          <a:gradFill flip="none" rotWithShape="1">
            <a:gsLst>
              <a:gs pos="92000">
                <a:srgbClr val="FFFF00"/>
              </a:gs>
              <a:gs pos="0">
                <a:srgbClr val="00FA00"/>
              </a:gs>
              <a:gs pos="45000">
                <a:srgbClr val="00FA00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419724-D443-4754-936C-3B61E60649F2}"/>
              </a:ext>
            </a:extLst>
          </p:cNvPr>
          <p:cNvSpPr txBox="1"/>
          <p:nvPr/>
        </p:nvSpPr>
        <p:spPr>
          <a:xfrm>
            <a:off x="981196" y="5917177"/>
            <a:ext cx="65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A8919-1C9D-4666-8230-89609B7FE76E}"/>
              </a:ext>
            </a:extLst>
          </p:cNvPr>
          <p:cNvSpPr txBox="1"/>
          <p:nvPr/>
        </p:nvSpPr>
        <p:spPr>
          <a:xfrm>
            <a:off x="7552281" y="5938222"/>
            <a:ext cx="8641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Low/mid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D51018-B267-47EB-BB58-E6F4C2277691}"/>
              </a:ext>
            </a:extLst>
          </p:cNvPr>
          <p:cNvSpPr txBox="1"/>
          <p:nvPr/>
        </p:nvSpPr>
        <p:spPr>
          <a:xfrm>
            <a:off x="990600" y="5105400"/>
            <a:ext cx="65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7E0E72-0504-4260-B6EE-501593D41B13}"/>
              </a:ext>
            </a:extLst>
          </p:cNvPr>
          <p:cNvSpPr txBox="1"/>
          <p:nvPr/>
        </p:nvSpPr>
        <p:spPr>
          <a:xfrm>
            <a:off x="7576756" y="5134057"/>
            <a:ext cx="8641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Prompts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70231E-6A15-4E94-83E0-39AF44400078}"/>
              </a:ext>
            </a:extLst>
          </p:cNvPr>
          <p:cNvSpPr txBox="1"/>
          <p:nvPr/>
        </p:nvSpPr>
        <p:spPr>
          <a:xfrm>
            <a:off x="3623440" y="5920558"/>
            <a:ext cx="65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F42EE3-9732-4AC9-B09B-90A82E21DAAA}"/>
              </a:ext>
            </a:extLst>
          </p:cNvPr>
          <p:cNvSpPr/>
          <p:nvPr/>
        </p:nvSpPr>
        <p:spPr>
          <a:xfrm>
            <a:off x="990600" y="4724400"/>
            <a:ext cx="7543800" cy="307777"/>
          </a:xfrm>
          <a:prstGeom prst="rect">
            <a:avLst/>
          </a:prstGeom>
          <a:gradFill flip="none" rotWithShape="1">
            <a:gsLst>
              <a:gs pos="0">
                <a:srgbClr val="00FA00"/>
              </a:gs>
              <a:gs pos="52000">
                <a:srgbClr val="FFFF00"/>
              </a:gs>
              <a:gs pos="1000">
                <a:srgbClr val="00FA00"/>
              </a:gs>
              <a:gs pos="100000">
                <a:srgbClr val="FF00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EDFA9-C21E-4659-94F7-96A5528A5491}"/>
              </a:ext>
            </a:extLst>
          </p:cNvPr>
          <p:cNvSpPr txBox="1"/>
          <p:nvPr/>
        </p:nvSpPr>
        <p:spPr>
          <a:xfrm>
            <a:off x="3525698" y="5105399"/>
            <a:ext cx="1509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Directed Searches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40A93-CF88-4AB0-98FF-0208219AAC51}"/>
              </a:ext>
            </a:extLst>
          </p:cNvPr>
          <p:cNvSpPr txBox="1"/>
          <p:nvPr/>
        </p:nvSpPr>
        <p:spPr>
          <a:xfrm>
            <a:off x="990600" y="4227182"/>
            <a:ext cx="104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Low/Slow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41F4AD-E0C2-4165-B71F-9F118B8065BE}"/>
              </a:ext>
            </a:extLst>
          </p:cNvPr>
          <p:cNvSpPr txBox="1"/>
          <p:nvPr/>
        </p:nvSpPr>
        <p:spPr>
          <a:xfrm>
            <a:off x="7458759" y="4228388"/>
            <a:ext cx="9821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High/ Fast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DEB431-C441-4EAB-BD37-8EF0C9F0C5F5}"/>
              </a:ext>
            </a:extLst>
          </p:cNvPr>
          <p:cNvSpPr/>
          <p:nvPr/>
        </p:nvSpPr>
        <p:spPr>
          <a:xfrm>
            <a:off x="990600" y="3846182"/>
            <a:ext cx="7543800" cy="307777"/>
          </a:xfrm>
          <a:prstGeom prst="rect">
            <a:avLst/>
          </a:prstGeom>
          <a:gradFill flip="none" rotWithShape="1">
            <a:gsLst>
              <a:gs pos="0">
                <a:srgbClr val="33CC33"/>
              </a:gs>
              <a:gs pos="44000">
                <a:srgbClr val="FFFF00"/>
              </a:gs>
              <a:gs pos="0">
                <a:srgbClr val="FF0000"/>
              </a:gs>
              <a:gs pos="100000">
                <a:srgbClr val="00FA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327109-3136-4D3B-BB9F-7FA8B7947DA6}"/>
              </a:ext>
            </a:extLst>
          </p:cNvPr>
          <p:cNvSpPr txBox="1"/>
          <p:nvPr/>
        </p:nvSpPr>
        <p:spPr>
          <a:xfrm>
            <a:off x="3642249" y="4208642"/>
            <a:ext cx="1276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Medium/Slow</a:t>
            </a:r>
          </a:p>
        </p:txBody>
      </p:sp>
    </p:spTree>
    <p:extLst>
      <p:ext uri="{BB962C8B-B14F-4D97-AF65-F5344CB8AC3E}">
        <p14:creationId xmlns:p14="http://schemas.microsoft.com/office/powerpoint/2010/main" val="232714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4" grpId="0" animBg="1"/>
      <p:bldP spid="15" grpId="0" animBg="1"/>
      <p:bldP spid="6" grpId="0"/>
      <p:bldP spid="7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/>
      <p:bldP spid="25" grpId="0" animBg="1"/>
      <p:bldP spid="26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A1E6-11D1-44BA-A4A9-A1CBE425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49928"/>
            <a:ext cx="7539299" cy="76447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Example: % Recycle content in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E3203-66DF-414D-BC4D-9C624DB32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7855025" cy="4876800"/>
          </a:xfrm>
        </p:spPr>
        <p:txBody>
          <a:bodyPr>
            <a:normAutofit/>
          </a:bodyPr>
          <a:lstStyle/>
          <a:p>
            <a:pPr marL="231457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4FF30-4269-2ABB-206C-399EB553B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90840-43D5-4B51-BA5F-4BA2647A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12" y="914400"/>
            <a:ext cx="7315200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28825B-A432-4570-B47C-6818209B05FA}"/>
              </a:ext>
            </a:extLst>
          </p:cNvPr>
          <p:cNvSpPr/>
          <p:nvPr/>
        </p:nvSpPr>
        <p:spPr>
          <a:xfrm>
            <a:off x="1676400" y="1600200"/>
            <a:ext cx="3194301" cy="3810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293850-23D2-40BA-88D9-DC3E1F0A2F7A}"/>
              </a:ext>
            </a:extLst>
          </p:cNvPr>
          <p:cNvSpPr/>
          <p:nvPr/>
        </p:nvSpPr>
        <p:spPr>
          <a:xfrm>
            <a:off x="603424" y="2925054"/>
            <a:ext cx="3892376" cy="11906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267A915-5CF6-43CF-9220-D544AC0416A7}"/>
              </a:ext>
            </a:extLst>
          </p:cNvPr>
          <p:cNvSpPr/>
          <p:nvPr/>
        </p:nvSpPr>
        <p:spPr>
          <a:xfrm rot="6999856">
            <a:off x="2788079" y="3854182"/>
            <a:ext cx="304800" cy="685800"/>
          </a:xfrm>
          <a:prstGeom prst="downArrow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0C59830-0770-42A4-9720-AE174A761F44}"/>
              </a:ext>
            </a:extLst>
          </p:cNvPr>
          <p:cNvSpPr/>
          <p:nvPr/>
        </p:nvSpPr>
        <p:spPr>
          <a:xfrm rot="14615621">
            <a:off x="4343400" y="3853107"/>
            <a:ext cx="304800" cy="685800"/>
          </a:xfrm>
          <a:prstGeom prst="downArrow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8EFAE-1E32-49C4-8389-33228E97FDAB}"/>
              </a:ext>
            </a:extLst>
          </p:cNvPr>
          <p:cNvSpPr txBox="1"/>
          <p:nvPr/>
        </p:nvSpPr>
        <p:spPr>
          <a:xfrm>
            <a:off x="3285130" y="4237956"/>
            <a:ext cx="86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9900"/>
                </a:solidFill>
              </a:rPr>
              <a:t>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A18D07-346A-4826-88F5-F8C2DFD3E675}"/>
              </a:ext>
            </a:extLst>
          </p:cNvPr>
          <p:cNvSpPr txBox="1"/>
          <p:nvPr/>
        </p:nvSpPr>
        <p:spPr>
          <a:xfrm>
            <a:off x="305780" y="5445303"/>
            <a:ext cx="768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Based on this, the student wrote that %RC Steel &gt; 30% was physically impossible, yet the customer told us that they already used some 50%RC steel !!??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D5E96DA-8034-4129-9B4B-9CA70C2C6121}"/>
              </a:ext>
            </a:extLst>
          </p:cNvPr>
          <p:cNvSpPr/>
          <p:nvPr/>
        </p:nvSpPr>
        <p:spPr>
          <a:xfrm rot="6999856">
            <a:off x="4959506" y="1775973"/>
            <a:ext cx="304800" cy="685800"/>
          </a:xfrm>
          <a:prstGeom prst="downArrow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CBB74-8341-4CAB-B15C-41D675194460}"/>
              </a:ext>
            </a:extLst>
          </p:cNvPr>
          <p:cNvSpPr txBox="1"/>
          <p:nvPr/>
        </p:nvSpPr>
        <p:spPr>
          <a:xfrm>
            <a:off x="5456557" y="2159747"/>
            <a:ext cx="86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9900"/>
                </a:solidFill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269839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113E-378D-4956-A363-16D2BBF7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34" y="270387"/>
            <a:ext cx="7539299" cy="459673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The source of the information was provided by AI, but was never examined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F059A-EC57-4B3D-B8C8-1D06ECBDD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7B33E-2042-41BA-BE8C-F74E4DC9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" y="1028702"/>
            <a:ext cx="8805332" cy="49530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AC772C6-5933-4BAB-A09B-7C57BE9EE58E}"/>
              </a:ext>
            </a:extLst>
          </p:cNvPr>
          <p:cNvSpPr/>
          <p:nvPr/>
        </p:nvSpPr>
        <p:spPr>
          <a:xfrm rot="5400000">
            <a:off x="4165734" y="2971802"/>
            <a:ext cx="304800" cy="685800"/>
          </a:xfrm>
          <a:prstGeom prst="downArrow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9B4E79-9A33-4A05-9729-0268DB9E589B}"/>
              </a:ext>
            </a:extLst>
          </p:cNvPr>
          <p:cNvSpPr/>
          <p:nvPr/>
        </p:nvSpPr>
        <p:spPr>
          <a:xfrm>
            <a:off x="2641734" y="3162302"/>
            <a:ext cx="1295400" cy="304800"/>
          </a:xfrm>
          <a:prstGeom prst="ellipse">
            <a:avLst/>
          </a:prstGeom>
          <a:noFill/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F9982D-A32E-4A0D-B236-7861F5AAE46B}"/>
              </a:ext>
            </a:extLst>
          </p:cNvPr>
          <p:cNvSpPr/>
          <p:nvPr/>
        </p:nvSpPr>
        <p:spPr>
          <a:xfrm>
            <a:off x="773471" y="1195829"/>
            <a:ext cx="7159662" cy="42774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5E4CFC-E79C-4BC7-986A-895942E87E68}"/>
              </a:ext>
            </a:extLst>
          </p:cNvPr>
          <p:cNvSpPr/>
          <p:nvPr/>
        </p:nvSpPr>
        <p:spPr>
          <a:xfrm rot="6999856">
            <a:off x="6636059" y="1522112"/>
            <a:ext cx="304800" cy="685800"/>
          </a:xfrm>
          <a:prstGeom prst="downArrow">
            <a:avLst/>
          </a:prstGeom>
          <a:solidFill>
            <a:srgbClr val="33CC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9A253-30AE-414B-BFC8-E86F1465A96D}"/>
              </a:ext>
            </a:extLst>
          </p:cNvPr>
          <p:cNvSpPr txBox="1"/>
          <p:nvPr/>
        </p:nvSpPr>
        <p:spPr>
          <a:xfrm>
            <a:off x="7133110" y="1905886"/>
            <a:ext cx="86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9900"/>
                </a:solidFill>
              </a:rPr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ADBB5-5F0A-4249-92A7-4C5D59D1460F}"/>
              </a:ext>
            </a:extLst>
          </p:cNvPr>
          <p:cNvSpPr txBox="1"/>
          <p:nvPr/>
        </p:nvSpPr>
        <p:spPr>
          <a:xfrm>
            <a:off x="1463875" y="6200569"/>
            <a:ext cx="590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 use insufficient or unvalidated data !!! </a:t>
            </a:r>
          </a:p>
        </p:txBody>
      </p:sp>
    </p:spTree>
    <p:extLst>
      <p:ext uri="{BB962C8B-B14F-4D97-AF65-F5344CB8AC3E}">
        <p14:creationId xmlns:p14="http://schemas.microsoft.com/office/powerpoint/2010/main" val="3211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4A56D-E5D5-48DF-8BA0-CF394B742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5" r="46842" b="7907"/>
          <a:stretch/>
        </p:blipFill>
        <p:spPr>
          <a:xfrm>
            <a:off x="196920" y="862063"/>
            <a:ext cx="4833086" cy="5462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4A1E6-11D1-44BA-A4A9-A1CBE425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49928"/>
            <a:ext cx="7539299" cy="76447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Digging Further with Prompt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4FF30-4269-2ABB-206C-399EB553B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3784A7-52BE-4A79-B75E-C3E216499BC4}"/>
              </a:ext>
            </a:extLst>
          </p:cNvPr>
          <p:cNvSpPr/>
          <p:nvPr/>
        </p:nvSpPr>
        <p:spPr>
          <a:xfrm>
            <a:off x="228600" y="1592314"/>
            <a:ext cx="3733800" cy="38888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4AB10-523D-4C78-8F2B-05F24108EFDB}"/>
              </a:ext>
            </a:extLst>
          </p:cNvPr>
          <p:cNvSpPr/>
          <p:nvPr/>
        </p:nvSpPr>
        <p:spPr>
          <a:xfrm>
            <a:off x="328061" y="2958031"/>
            <a:ext cx="2643739" cy="30800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536AC-75A7-4095-A0AF-01AEDCD7BF59}"/>
              </a:ext>
            </a:extLst>
          </p:cNvPr>
          <p:cNvSpPr txBox="1"/>
          <p:nvPr/>
        </p:nvSpPr>
        <p:spPr>
          <a:xfrm>
            <a:off x="5481899" y="1186592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Is 50% recycled content achievable in BF-BOF Steel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F4FF8E-4CD3-4061-B5F8-41804F1E1971}"/>
              </a:ext>
            </a:extLst>
          </p:cNvPr>
          <p:cNvCxnSpPr>
            <a:stCxn id="5" idx="1"/>
          </p:cNvCxnSpPr>
          <p:nvPr/>
        </p:nvCxnSpPr>
        <p:spPr>
          <a:xfrm flipH="1">
            <a:off x="2971801" y="1648257"/>
            <a:ext cx="2510098" cy="1385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5D40B53-048F-456B-8B45-A3103CCC1B30}"/>
              </a:ext>
            </a:extLst>
          </p:cNvPr>
          <p:cNvSpPr/>
          <p:nvPr/>
        </p:nvSpPr>
        <p:spPr>
          <a:xfrm>
            <a:off x="304800" y="2498892"/>
            <a:ext cx="2667000" cy="24945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F9EF2-6ABC-406A-AD72-B1886FB72288}"/>
              </a:ext>
            </a:extLst>
          </p:cNvPr>
          <p:cNvSpPr txBox="1"/>
          <p:nvPr/>
        </p:nvSpPr>
        <p:spPr>
          <a:xfrm>
            <a:off x="5544463" y="2202255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Can Recent Advancements enable 50% recycled content in BF-BOF Steel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1ED5CA-90C6-4998-986D-5F2DDB59C2CB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971800" y="2406201"/>
            <a:ext cx="2572663" cy="2174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3E8E1-0F76-44C3-91C6-F589EE4F56E6}"/>
              </a:ext>
            </a:extLst>
          </p:cNvPr>
          <p:cNvSpPr/>
          <p:nvPr/>
        </p:nvSpPr>
        <p:spPr>
          <a:xfrm>
            <a:off x="304800" y="3475723"/>
            <a:ext cx="2719939" cy="29048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620AEE-29FF-47FD-934F-753F6DDB7570}"/>
              </a:ext>
            </a:extLst>
          </p:cNvPr>
          <p:cNvCxnSpPr>
            <a:cxnSpLocks/>
          </p:cNvCxnSpPr>
          <p:nvPr/>
        </p:nvCxnSpPr>
        <p:spPr>
          <a:xfrm flipH="1" flipV="1">
            <a:off x="4114801" y="3021253"/>
            <a:ext cx="1429662" cy="86896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F481C0-530D-45D4-B3C0-EB6A133FE616}"/>
              </a:ext>
            </a:extLst>
          </p:cNvPr>
          <p:cNvSpPr txBox="1"/>
          <p:nvPr/>
        </p:nvSpPr>
        <p:spPr>
          <a:xfrm>
            <a:off x="5544463" y="361838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Juried scientific paper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FFF47-8617-4297-A2C5-17BACB83A0C1}"/>
              </a:ext>
            </a:extLst>
          </p:cNvPr>
          <p:cNvSpPr txBox="1"/>
          <p:nvPr/>
        </p:nvSpPr>
        <p:spPr>
          <a:xfrm>
            <a:off x="5532166" y="4203718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It is feasible </a:t>
            </a:r>
          </a:p>
          <a:p>
            <a:r>
              <a:rPr lang="en-US" sz="1800" dirty="0"/>
              <a:t>      and </a:t>
            </a:r>
          </a:p>
          <a:p>
            <a:r>
              <a:rPr lang="en-US" sz="1800" dirty="0"/>
              <a:t>Here is how it is feasible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1900E0-163B-4E93-9E5D-F241C6FFAED0}"/>
              </a:ext>
            </a:extLst>
          </p:cNvPr>
          <p:cNvCxnSpPr>
            <a:cxnSpLocks/>
          </p:cNvCxnSpPr>
          <p:nvPr/>
        </p:nvCxnSpPr>
        <p:spPr>
          <a:xfrm flipH="1" flipV="1">
            <a:off x="2828469" y="3206332"/>
            <a:ext cx="2703697" cy="11370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34EEBC-2049-4A93-A05C-8426435DA135}"/>
              </a:ext>
            </a:extLst>
          </p:cNvPr>
          <p:cNvCxnSpPr>
            <a:cxnSpLocks/>
          </p:cNvCxnSpPr>
          <p:nvPr/>
        </p:nvCxnSpPr>
        <p:spPr>
          <a:xfrm flipH="1" flipV="1">
            <a:off x="2930191" y="4801385"/>
            <a:ext cx="2585575" cy="23449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93E442-136C-458E-9EEB-3AB4094AC2C6}"/>
              </a:ext>
            </a:extLst>
          </p:cNvPr>
          <p:cNvCxnSpPr>
            <a:cxnSpLocks/>
          </p:cNvCxnSpPr>
          <p:nvPr/>
        </p:nvCxnSpPr>
        <p:spPr>
          <a:xfrm flipH="1">
            <a:off x="2971800" y="5671408"/>
            <a:ext cx="2058206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13FBCC-7B6D-49A6-AE49-527FA04C0AFB}"/>
              </a:ext>
            </a:extLst>
          </p:cNvPr>
          <p:cNvSpPr txBox="1"/>
          <p:nvPr/>
        </p:nvSpPr>
        <p:spPr>
          <a:xfrm>
            <a:off x="5257800" y="5239185"/>
            <a:ext cx="2801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improvements can then be further researched as part of the lit review (see how supply chain is a factor)</a:t>
            </a:r>
          </a:p>
        </p:txBody>
      </p:sp>
    </p:spTree>
    <p:extLst>
      <p:ext uri="{BB962C8B-B14F-4D97-AF65-F5344CB8AC3E}">
        <p14:creationId xmlns:p14="http://schemas.microsoft.com/office/powerpoint/2010/main" val="275463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4A8F83-5B37-4585-B727-DF39F439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7825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4A1E6-11D1-44BA-A4A9-A1CBE425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49928"/>
            <a:ext cx="7539299" cy="764472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Digging further with Prompt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4FF30-4269-2ABB-206C-399EB553B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4AB10-523D-4C78-8F2B-05F24108EFDB}"/>
              </a:ext>
            </a:extLst>
          </p:cNvPr>
          <p:cNvSpPr/>
          <p:nvPr/>
        </p:nvSpPr>
        <p:spPr>
          <a:xfrm>
            <a:off x="838200" y="2015925"/>
            <a:ext cx="2590800" cy="2286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43E84-64B7-4106-8EA4-B979D3D3C55C}"/>
              </a:ext>
            </a:extLst>
          </p:cNvPr>
          <p:cNvSpPr txBox="1"/>
          <p:nvPr/>
        </p:nvSpPr>
        <p:spPr>
          <a:xfrm>
            <a:off x="4724400" y="4343400"/>
            <a:ext cx="3569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limitations will prevent going from 50%RC to 80%RC BF-BOF steel are listed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23988-3B28-4EB7-9309-7D3923931BFC}"/>
              </a:ext>
            </a:extLst>
          </p:cNvPr>
          <p:cNvSpPr/>
          <p:nvPr/>
        </p:nvSpPr>
        <p:spPr>
          <a:xfrm>
            <a:off x="1066800" y="2286000"/>
            <a:ext cx="2362200" cy="2362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5E6C4E-99C4-4E85-8B39-1DF4F9E7D5AF}"/>
              </a:ext>
            </a:extLst>
          </p:cNvPr>
          <p:cNvSpPr/>
          <p:nvPr/>
        </p:nvSpPr>
        <p:spPr>
          <a:xfrm>
            <a:off x="1066800" y="4794617"/>
            <a:ext cx="2362200" cy="83099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39EAF2-0187-489F-A678-67296D82A02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352800" y="3733800"/>
            <a:ext cx="1371600" cy="139443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7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380A-90DE-414B-A95A-6D043D71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49927"/>
            <a:ext cx="7539299" cy="612073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Digging even further with Prompt #3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B2760-19AD-4E1E-AE17-E92D9C6F00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84408-21B2-884B-9E26-054E35533E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6761E-3AFE-4E93-BBD2-317792679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6" r="42230" b="21852"/>
          <a:stretch/>
        </p:blipFill>
        <p:spPr>
          <a:xfrm>
            <a:off x="178603" y="914400"/>
            <a:ext cx="6048681" cy="54864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1EEBC-8961-4340-B989-CA062FEF4F85}"/>
              </a:ext>
            </a:extLst>
          </p:cNvPr>
          <p:cNvSpPr/>
          <p:nvPr/>
        </p:nvSpPr>
        <p:spPr>
          <a:xfrm>
            <a:off x="444502" y="2301874"/>
            <a:ext cx="2527298" cy="36512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1B4AD-F7BF-4A11-933F-A4D18C585EAB}"/>
              </a:ext>
            </a:extLst>
          </p:cNvPr>
          <p:cNvSpPr/>
          <p:nvPr/>
        </p:nvSpPr>
        <p:spPr>
          <a:xfrm>
            <a:off x="304800" y="2819400"/>
            <a:ext cx="3429000" cy="32766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84BD9-EA09-482E-87C2-328CB9265695}"/>
              </a:ext>
            </a:extLst>
          </p:cNvPr>
          <p:cNvSpPr txBox="1"/>
          <p:nvPr/>
        </p:nvSpPr>
        <p:spPr>
          <a:xfrm>
            <a:off x="4442532" y="4963333"/>
            <a:ext cx="356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EAF steel may be required to meet 80%RC Steel content and still maintaining desired electrical properties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35E43E-C987-47DA-82E5-2362B9840332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5334000"/>
            <a:ext cx="861132" cy="3048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1651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7.5591"/>
  <p:tag name="MASTERLEFTMARGIN" val="59.5276"/>
  <p:tag name="MASTERRIGHTMARGIN" val="19.8425"/>
  <p:tag name="MASTERBOTTOMMARGIN" val="59.5276"/>
  <p:tag name="CUSTMASTERTOPMARGIN" val="113.3858"/>
  <p:tag name="CUSTMASTERLEFTMARGIN" val="56.6929"/>
  <p:tag name="CUSTMASTERRIGHTMARGIN" val="19.8425"/>
  <p:tag name="CUSTMASTERBOTTOMMARGIN" val="59.5276"/>
  <p:tag name="GUIDECOLS" val="1"/>
  <p:tag name="GUIDEROWS" val="1"/>
  <p:tag name="GUTTERCOL" val="1.4 cm"/>
  <p:tag name="GUTTERROW" val="0.7 cm"/>
  <p:tag name="GUIDESAPPLIEDTO" val="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djacency">
  <a:themeElements>
    <a:clrScheme name="Custom 3">
      <a:dk1>
        <a:srgbClr val="000000"/>
      </a:dk1>
      <a:lt1>
        <a:srgbClr val="FFFFFF"/>
      </a:lt1>
      <a:dk2>
        <a:srgbClr val="004065"/>
      </a:dk2>
      <a:lt2>
        <a:srgbClr val="E3DED1"/>
      </a:lt2>
      <a:accent1>
        <a:srgbClr val="C8B18B"/>
      </a:accent1>
      <a:accent2>
        <a:srgbClr val="941100"/>
      </a:accent2>
      <a:accent3>
        <a:srgbClr val="E7BA05"/>
      </a:accent3>
      <a:accent4>
        <a:srgbClr val="009192"/>
      </a:accent4>
      <a:accent5>
        <a:srgbClr val="B0B94E"/>
      </a:accent5>
      <a:accent6>
        <a:srgbClr val="0B3F64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jacency">
  <a:themeElements>
    <a:clrScheme name="Custom 2">
      <a:dk1>
        <a:srgbClr val="000000"/>
      </a:dk1>
      <a:lt1>
        <a:srgbClr val="FFFFFF"/>
      </a:lt1>
      <a:dk2>
        <a:srgbClr val="004065"/>
      </a:dk2>
      <a:lt2>
        <a:srgbClr val="E3DED1"/>
      </a:lt2>
      <a:accent1>
        <a:srgbClr val="C8B18B"/>
      </a:accent1>
      <a:accent2>
        <a:srgbClr val="941100"/>
      </a:accent2>
      <a:accent3>
        <a:srgbClr val="E7BA05"/>
      </a:accent3>
      <a:accent4>
        <a:srgbClr val="009192"/>
      </a:accent4>
      <a:accent5>
        <a:srgbClr val="B0B94E"/>
      </a:accent5>
      <a:accent6>
        <a:srgbClr val="D5350D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12376</TotalTime>
  <Words>1220</Words>
  <Application>Microsoft Office PowerPoint</Application>
  <PresentationFormat>On-screen Show (4:3)</PresentationFormat>
  <Paragraphs>144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SimSun</vt:lpstr>
      <vt:lpstr>Arial</vt:lpstr>
      <vt:lpstr>Calibri</vt:lpstr>
      <vt:lpstr>Times New Roman</vt:lpstr>
      <vt:lpstr>1_Adjacency</vt:lpstr>
      <vt:lpstr>Adjacency</vt:lpstr>
      <vt:lpstr>EMSE 2801, 4190 &amp; 6801 AI Use Policy</vt:lpstr>
      <vt:lpstr>Overview and AI Use Example</vt:lpstr>
      <vt:lpstr>Why an AI Policy?</vt:lpstr>
      <vt:lpstr>AI expands access to millions of sources</vt:lpstr>
      <vt:lpstr>Example: % Recycle content in Steel</vt:lpstr>
      <vt:lpstr>The source of the information was provided by AI, but was never examined</vt:lpstr>
      <vt:lpstr>Digging Further with Prompt #1</vt:lpstr>
      <vt:lpstr>Digging further with Prompt #2</vt:lpstr>
      <vt:lpstr>Digging even further with Prompt #3</vt:lpstr>
      <vt:lpstr>Which story do you want to tell your customer, who is already using 50%RC Steel in some products and needs 80%RC Steel?</vt:lpstr>
      <vt:lpstr>Example Take-Aways</vt:lpstr>
      <vt:lpstr>Documenting AI Use Example</vt:lpstr>
      <vt:lpstr>All AI Use must be documented (ex Prompt #1)</vt:lpstr>
      <vt:lpstr>All AI Use must be documented (cont.)</vt:lpstr>
      <vt:lpstr>All AI Use must be documented (cont.)</vt:lpstr>
      <vt:lpstr>Not AI, But . . . .  . . . . This will really help you!!</vt:lpstr>
      <vt:lpstr>Python SE_Lib provides powerful tools to assist capstones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GWU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Analysis</dc:title>
  <dc:creator>SEASCF</dc:creator>
  <cp:lastModifiedBy>Dano, Eric Brian</cp:lastModifiedBy>
  <cp:revision>1076</cp:revision>
  <cp:lastPrinted>2025-03-20T17:40:51Z</cp:lastPrinted>
  <dcterms:created xsi:type="dcterms:W3CDTF">2003-10-31T10:29:21Z</dcterms:created>
  <dcterms:modified xsi:type="dcterms:W3CDTF">2025-09-11T16:31:57Z</dcterms:modified>
</cp:coreProperties>
</file>